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93" r:id="rId7"/>
    <p:sldId id="294" r:id="rId8"/>
    <p:sldId id="295" r:id="rId9"/>
    <p:sldId id="296" r:id="rId10"/>
    <p:sldId id="264" r:id="rId11"/>
    <p:sldId id="268" r:id="rId12"/>
    <p:sldId id="291" r:id="rId13"/>
    <p:sldId id="286" r:id="rId14"/>
    <p:sldId id="262" r:id="rId15"/>
    <p:sldId id="292" r:id="rId16"/>
    <p:sldId id="279" r:id="rId17"/>
    <p:sldId id="26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3204" autoAdjust="0"/>
  </p:normalViewPr>
  <p:slideViewPr>
    <p:cSldViewPr snapToGrid="0">
      <p:cViewPr varScale="1">
        <p:scale>
          <a:sx n="148" d="100"/>
          <a:sy n="148" d="100"/>
        </p:scale>
        <p:origin x="708" y="12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11/23/2024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Data Scientist </a:t>
            </a:r>
            <a:br>
              <a:rPr lang="en-US" dirty="0"/>
            </a:br>
            <a:r>
              <a:rPr lang="en-US" dirty="0"/>
              <a:t>Salary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9583D-E962-1E5D-CB8C-2B582DC0AB3F}"/>
              </a:ext>
            </a:extLst>
          </p:cNvPr>
          <p:cNvSpPr txBox="1"/>
          <p:nvPr/>
        </p:nvSpPr>
        <p:spPr>
          <a:xfrm>
            <a:off x="4714772" y="3945348"/>
            <a:ext cx="1907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Steyer</a:t>
            </a:r>
          </a:p>
          <a:p>
            <a:r>
              <a:rPr lang="en-US" dirty="0"/>
              <a:t>November 2024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Objective &amp; Assumptions</a:t>
            </a:r>
          </a:p>
          <a:p>
            <a:r>
              <a:rPr lang="en-US" dirty="0"/>
              <a:t>Dataset Analysis</a:t>
            </a:r>
          </a:p>
          <a:p>
            <a:r>
              <a:rPr lang="en-US" dirty="0"/>
              <a:t>Trends</a:t>
            </a:r>
          </a:p>
          <a:p>
            <a:r>
              <a:rPr lang="en-US" dirty="0"/>
              <a:t>Current Market State</a:t>
            </a:r>
          </a:p>
          <a:p>
            <a:r>
              <a:rPr lang="en-US" dirty="0"/>
              <a:t>Recommendations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BB1B-B4B8-2984-B44B-95F9204AC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951057"/>
            <a:ext cx="6343650" cy="858425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 &amp;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B91B8-B6F2-BD5A-8EF7-3E458D3901A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2" y="2337515"/>
            <a:ext cx="6338888" cy="36309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Determine an appropriate salary for a new data scientist position(s) within the firm</a:t>
            </a:r>
          </a:p>
          <a:p>
            <a:pPr marL="800100" lvl="1" indent="-342900"/>
            <a:r>
              <a:rPr lang="en-US" dirty="0"/>
              <a:t>One full-time leadership position</a:t>
            </a:r>
          </a:p>
          <a:p>
            <a:pPr marL="800100" lvl="1" indent="-342900"/>
            <a:r>
              <a:rPr lang="en-US" dirty="0"/>
              <a:t>Possibility of additional team members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Evaluate offshore vs domestic hires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DA75-EA14-A58E-9D27-F6C60AD39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06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6CE4-B4DA-2DC2-4222-835FF8AD2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6"/>
            <a:ext cx="5528217" cy="769360"/>
          </a:xfrm>
        </p:spPr>
        <p:txBody>
          <a:bodyPr/>
          <a:lstStyle/>
          <a:p>
            <a:r>
              <a:rPr lang="en-US" dirty="0"/>
              <a:t>Dataset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5E596A-A316-44EF-9CFA-9F869E958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4295" y="4140560"/>
            <a:ext cx="5528217" cy="244974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Provided with a set of 607 historical positions within the data science field between 2020 &amp; 2022 (inclusive)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Filtered this set to only include full-time positions, bringing the total to 588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graph of a number of records&#10;&#10;Description automatically generated with medium confidence">
            <a:extLst>
              <a:ext uri="{FF2B5EF4-FFF2-40B4-BE49-F238E27FC236}">
                <a16:creationId xmlns:a16="http://schemas.microsoft.com/office/drawing/2014/main" id="{FAFBAAC8-3C7F-694E-ADBE-51479FBA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47" y="1426334"/>
            <a:ext cx="3968590" cy="24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0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54C7-A0C8-94F6-B00B-1E985B5A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436" y="136525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4CAC9B-1B91-06C2-6425-B2C4C2D7C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8635" y="891793"/>
            <a:ext cx="4100480" cy="53493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graphs show the location of the employee &amp; company for the job listings and the salary differences over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Domestic salaries have largely remained flat, while offshore employees have seen a bump in salary when working for a US company.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US-based companies pay data scientists more than non-US companies.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29B97-70F3-CC58-E2B1-30C6355A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Picture 11" descr="A graph of various colored bars&#10;&#10;Description automatically generated">
            <a:extLst>
              <a:ext uri="{FF2B5EF4-FFF2-40B4-BE49-F238E27FC236}">
                <a16:creationId xmlns:a16="http://schemas.microsoft.com/office/drawing/2014/main" id="{3E49E694-E6CB-0747-D28C-6591BC15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96" y="891792"/>
            <a:ext cx="4436478" cy="2738566"/>
          </a:xfrm>
          <a:prstGeom prst="rect">
            <a:avLst/>
          </a:prstGeom>
        </p:spPr>
      </p:pic>
      <p:pic>
        <p:nvPicPr>
          <p:cNvPr id="14" name="Picture 13" descr="A graph of various colored bars&#10;&#10;Description automatically generated with medium confidence">
            <a:extLst>
              <a:ext uri="{FF2B5EF4-FFF2-40B4-BE49-F238E27FC236}">
                <a16:creationId xmlns:a16="http://schemas.microsoft.com/office/drawing/2014/main" id="{BA17471B-9444-19B6-D81F-EF8A457E8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96" y="3861592"/>
            <a:ext cx="4436478" cy="273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01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342D9-CDE4-0845-25F3-CE0AD9CDD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BD0F-E821-2736-84F8-09C57BEA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436" y="136525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trends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151EAE-856A-3868-69EA-C8161B7463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44337" y="1007002"/>
            <a:ext cx="4100480" cy="53493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These graphs show the location of the employee &amp; company for the job listings and the salary differences over time, but only for “leadership positions”.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Leadership positions are defined as those in “senior” or “expert” levels of experience.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Domestic salaries have fallen considerably, while offshore employees have seen a significant bump in salary over time.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US-based companies pay data scientists more than non-US companies.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26F718-7073-AB17-2509-3AF01DF8F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6" name="Picture 5" descr="A graph of various colored bars&#10;&#10;Description automatically generated">
            <a:extLst>
              <a:ext uri="{FF2B5EF4-FFF2-40B4-BE49-F238E27FC236}">
                <a16:creationId xmlns:a16="http://schemas.microsoft.com/office/drawing/2014/main" id="{4CFC7F00-3BBB-1F3C-DED6-4704852D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915" y="211537"/>
            <a:ext cx="4959353" cy="3061329"/>
          </a:xfrm>
          <a:prstGeom prst="rect">
            <a:avLst/>
          </a:prstGeom>
        </p:spPr>
      </p:pic>
      <p:pic>
        <p:nvPicPr>
          <p:cNvPr id="8" name="Picture 7" descr="A graph of various colored bars&#10;&#10;Description automatically generated with medium confidence">
            <a:extLst>
              <a:ext uri="{FF2B5EF4-FFF2-40B4-BE49-F238E27FC236}">
                <a16:creationId xmlns:a16="http://schemas.microsoft.com/office/drawing/2014/main" id="{B1E59A4A-DD48-96B0-3730-AB6E411E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915" y="3429000"/>
            <a:ext cx="4959353" cy="306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0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666" y="140093"/>
            <a:ext cx="9389288" cy="1362456"/>
          </a:xfrm>
        </p:spPr>
        <p:txBody>
          <a:bodyPr anchor="t">
            <a:normAutofit/>
          </a:bodyPr>
          <a:lstStyle/>
          <a:p>
            <a:r>
              <a:rPr lang="en-US" dirty="0"/>
              <a:t>Current market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8" name="Content Placeholder 7" descr="A graph of data in a bar&#10;&#10;Description automatically generated with medium confidence">
            <a:extLst>
              <a:ext uri="{FF2B5EF4-FFF2-40B4-BE49-F238E27FC236}">
                <a16:creationId xmlns:a16="http://schemas.microsoft.com/office/drawing/2014/main" id="{1E8BCB3E-DBBA-7257-D233-B2AFDA1303E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6021302" y="3804386"/>
            <a:ext cx="4516619" cy="2788036"/>
          </a:xfrm>
        </p:spPr>
      </p:pic>
      <p:pic>
        <p:nvPicPr>
          <p:cNvPr id="5" name="Content Placeholder 4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B349C12-20A9-E42A-77DA-83D53048B7B5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4"/>
          <a:stretch>
            <a:fillRect/>
          </a:stretch>
        </p:blipFill>
        <p:spPr>
          <a:xfrm>
            <a:off x="6021302" y="949543"/>
            <a:ext cx="4515035" cy="2788036"/>
          </a:xfr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DB2356-8DDD-ADFA-B9EB-FC78AD9B07CA}"/>
              </a:ext>
            </a:extLst>
          </p:cNvPr>
          <p:cNvSpPr txBox="1"/>
          <p:nvPr/>
        </p:nvSpPr>
        <p:spPr>
          <a:xfrm>
            <a:off x="580667" y="1433015"/>
            <a:ext cx="49262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charts represent the listings pertaining to domestic-based companies only (to align with our firm’s requirements). They show data from 2022 (the latest year data was available).</a:t>
            </a:r>
          </a:p>
          <a:p>
            <a:endParaRPr lang="en-US" dirty="0"/>
          </a:p>
          <a:p>
            <a:r>
              <a:rPr lang="en-US" dirty="0"/>
              <a:t>Unfortunately, no data was available for expert-level offshore positions.</a:t>
            </a:r>
          </a:p>
          <a:p>
            <a:endParaRPr lang="en-US" dirty="0"/>
          </a:p>
          <a:p>
            <a:r>
              <a:rPr lang="en-US" dirty="0"/>
              <a:t>The data available indicates that median salaries for mid-level experience employees differ drastically between domestic &amp; offshore positions. However, senior levels are near parity.</a:t>
            </a: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Leadership position salaries have decreased over the last several years. Salaries in a leadership level of experience are nearly equal between offshore and domestic positions.</a:t>
            </a:r>
          </a:p>
          <a:p>
            <a:pPr lvl="1"/>
            <a:r>
              <a:rPr lang="en-US" dirty="0"/>
              <a:t>Domestic &amp; Offshore: ~$150,000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Entry level &amp; mid-level positions benefit from a considerable cost savings when using offshore talent.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Domestic: ~$120,000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Offshore: ~$75,000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{6C4159F0-07CA-436D-9B2F-1D2762797188}tf33968143_win32</Template>
  <TotalTime>49</TotalTime>
  <Words>699</Words>
  <Application>Microsoft Office PowerPoint</Application>
  <PresentationFormat>Widescreen</PresentationFormat>
  <Paragraphs>143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Avenir Next LT Pro</vt:lpstr>
      <vt:lpstr>Calibri</vt:lpstr>
      <vt:lpstr>Custom</vt:lpstr>
      <vt:lpstr>Data Scientist  Salary Analysis</vt:lpstr>
      <vt:lpstr>Agenda</vt:lpstr>
      <vt:lpstr>Objective &amp; assumptions</vt:lpstr>
      <vt:lpstr>Dataset analysis</vt:lpstr>
      <vt:lpstr>trends</vt:lpstr>
      <vt:lpstr>trends</vt:lpstr>
      <vt:lpstr>Current market state</vt:lpstr>
      <vt:lpstr>Recommendations</vt:lpstr>
      <vt:lpstr>Selecting  visual aids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Steyer, Michael</dc:creator>
  <cp:lastModifiedBy>Steyer, Michael</cp:lastModifiedBy>
  <cp:revision>1</cp:revision>
  <dcterms:created xsi:type="dcterms:W3CDTF">2024-11-24T03:03:43Z</dcterms:created>
  <dcterms:modified xsi:type="dcterms:W3CDTF">2024-11-24T03:53:40Z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